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450" r:id="rId3"/>
    <p:sldId id="451" r:id="rId4"/>
    <p:sldId id="315" r:id="rId5"/>
    <p:sldId id="448" r:id="rId6"/>
    <p:sldId id="449" r:id="rId7"/>
    <p:sldId id="452" r:id="rId8"/>
    <p:sldId id="301" r:id="rId9"/>
    <p:sldId id="305" r:id="rId10"/>
    <p:sldId id="304" r:id="rId11"/>
    <p:sldId id="307" r:id="rId12"/>
    <p:sldId id="442" r:id="rId13"/>
    <p:sldId id="317" r:id="rId14"/>
    <p:sldId id="483" r:id="rId15"/>
    <p:sldId id="484" r:id="rId16"/>
    <p:sldId id="485" r:id="rId17"/>
    <p:sldId id="486" r:id="rId18"/>
    <p:sldId id="487" r:id="rId19"/>
    <p:sldId id="488" r:id="rId20"/>
    <p:sldId id="473" r:id="rId21"/>
    <p:sldId id="474" r:id="rId22"/>
    <p:sldId id="456" r:id="rId23"/>
    <p:sldId id="453" r:id="rId24"/>
    <p:sldId id="458" r:id="rId25"/>
    <p:sldId id="459" r:id="rId26"/>
    <p:sldId id="490" r:id="rId27"/>
    <p:sldId id="491" r:id="rId28"/>
    <p:sldId id="492" r:id="rId29"/>
    <p:sldId id="493" r:id="rId30"/>
    <p:sldId id="494" r:id="rId31"/>
    <p:sldId id="495" r:id="rId32"/>
    <p:sldId id="496" r:id="rId33"/>
    <p:sldId id="489" r:id="rId34"/>
    <p:sldId id="497" r:id="rId35"/>
    <p:sldId id="498" r:id="rId36"/>
    <p:sldId id="499" r:id="rId37"/>
    <p:sldId id="505" r:id="rId38"/>
    <p:sldId id="501" r:id="rId39"/>
    <p:sldId id="500" r:id="rId40"/>
    <p:sldId id="463" r:id="rId41"/>
    <p:sldId id="460" r:id="rId42"/>
    <p:sldId id="461" r:id="rId43"/>
    <p:sldId id="462" r:id="rId44"/>
    <p:sldId id="480" r:id="rId45"/>
    <p:sldId id="481" r:id="rId46"/>
    <p:sldId id="482" r:id="rId47"/>
    <p:sldId id="479" r:id="rId48"/>
    <p:sldId id="478" r:id="rId49"/>
    <p:sldId id="306" r:id="rId50"/>
    <p:sldId id="467" r:id="rId51"/>
    <p:sldId id="468" r:id="rId52"/>
    <p:sldId id="469" r:id="rId53"/>
    <p:sldId id="476" r:id="rId54"/>
    <p:sldId id="475" r:id="rId55"/>
    <p:sldId id="504" r:id="rId56"/>
    <p:sldId id="511" r:id="rId57"/>
    <p:sldId id="509" r:id="rId58"/>
    <p:sldId id="506" r:id="rId59"/>
    <p:sldId id="508" r:id="rId60"/>
    <p:sldId id="507" r:id="rId61"/>
    <p:sldId id="503" r:id="rId62"/>
    <p:sldId id="51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84081-127D-4238-9E86-46B3225A2E74}" v="2" dt="2022-08-17T15:39:00.8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6DA25-4D38-498E-B7A0-7918422282C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F246A-0F62-46CE-9AFC-99B54D30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7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6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3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5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8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65C0-3767-4615-B497-7BFBF366B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AE3B8-74E3-4307-B5BE-8A640A032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FDDB-4271-450F-A7BD-95496BA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4170C-9F1A-4BA3-A1FD-06146F72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F9B1A-5ACB-43F1-B980-4B724D08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2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CD7A-36AC-42A9-81C4-5E06451D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5775C-2A84-4382-B986-E881F9C31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484C7-9E2F-4F05-B84D-28F354772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07876-941A-4B14-9441-F164C0B6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F33C6-5194-47D5-AC82-FC1DA00E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4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4F68D-C66D-4CF9-8138-4A80B6842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A4B37-D6B6-43D0-9D2A-BE4C202E5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F975F-20ED-4241-B0E0-0F0523C1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4C692-0F98-4F9B-A5E3-E2415A33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0F8D7-4ABB-4486-90D3-54D26CCF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6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1DF8-1EF8-4A5A-A3DF-D90B34DD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5362-7EB9-48F7-B750-156161349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88CC9-AC1A-4DC0-9CFB-2FDCC18A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F07BC-AC8F-407A-B09C-ECF906DD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7B288-4A7A-4DF2-A891-4A66A791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4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D63C-6FCF-4616-8EE8-5BBD2C51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D8246-5B9E-4C4C-AD62-A2D5644C6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09A9B-F71D-4447-88BA-6C8CB46F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53B5F-0D58-45EB-BF47-2FBA02FD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4083-F4E5-491B-A605-21E5E953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718F-F7F3-4D80-B467-C51BB06F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E547C-FC43-46D8-A989-9AD2C096F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18EC0-E904-42A0-BFFE-690D1DFC1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B81DC-2E14-43AD-A517-D497D3B8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B4FAA-0A1F-43C3-A469-0BF9A15C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E1C9F-F6F1-4CC6-AF26-78514AE4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2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F8CA-F7D6-4D18-BC37-B46ED510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0B200-F0CD-4871-85BD-310486C2A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F843C-DD5A-49BA-9273-C706833F6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9E4DC-4E80-4BB4-8895-24EC7DB7D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8902E-C4B9-4CDC-8CB7-70C89D41D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0274A-CF1E-4AF1-9E46-7793746A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22AF0-F999-4CA0-96FF-24E41D9C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95B9F-CEEB-4ED6-A113-619B4E5C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47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E3F4-EA3C-4D7D-8B19-7A154B3B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ED1EC-03ED-4696-8CBD-2FE1621D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DC59A-F9E5-4E19-9981-83B015A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E59AA-A574-4B13-8418-152CA49D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2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A5B8C-BA6E-447A-BF13-68DD9346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33DA8-9B50-4BB1-BEA8-F8D5A2A8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6C398-BD32-4AD3-9424-1A9ABAB7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7748-6862-42F8-8671-6D346234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BD16E-D153-4F2F-981B-21F27E4F6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F24F9-DFCC-4423-B13A-1975444A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E76EC-CBBC-4F35-BECC-96A8BFBB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59487-4F18-4190-BBAB-3DD24125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71956-1FEB-45BE-9089-3C9615F3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6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F143-6DB3-4AA1-8916-5C320112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8A275-3279-4BF3-A1E3-F07D21566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D0661-E591-4CB5-ACE4-8A610CFE7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C54B7-00CE-4CC1-BF58-29103AC6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6399D-7EEF-4634-B9F8-94D4CEC3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16F20-1E45-43DF-8881-6042CD97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0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6D18C-4F63-493C-825C-5B51AE8E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FD9A8-BBBB-468A-9ED1-69E9EE19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739B9-8205-4861-94CC-5A6C37B1D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0C4A1-7F94-4B1C-82C5-C2A61C7DB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B3BE-23C1-4F64-9DEF-E7DD334D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w-Var-Baye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05B3-DB37-42A3-8572-A84DC3C5D3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Topographies: </a:t>
            </a:r>
            <a:br>
              <a:rPr lang="en-US" dirty="0"/>
            </a:br>
            <a:r>
              <a:rPr lang="en-US" sz="5400" i="1" dirty="0"/>
              <a:t>Data Formulations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F7D33-5BC3-46A6-B1F7-1D87D4056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2285"/>
            <a:ext cx="9144000" cy="1655762"/>
          </a:xfrm>
        </p:spPr>
        <p:txBody>
          <a:bodyPr/>
          <a:lstStyle/>
          <a:p>
            <a:r>
              <a:rPr lang="en-US" dirty="0"/>
              <a:t>Copyright August 17, 2022 by </a:t>
            </a:r>
            <a:r>
              <a:rPr lang="en-US" dirty="0" err="1"/>
              <a:t>Themesis</a:t>
            </a:r>
            <a:r>
              <a:rPr lang="en-US" dirty="0"/>
              <a:t>, Inc. </a:t>
            </a:r>
          </a:p>
          <a:p>
            <a:r>
              <a:rPr lang="en-US" dirty="0"/>
              <a:t>All rights reserved. </a:t>
            </a:r>
          </a:p>
          <a:p>
            <a:r>
              <a:rPr lang="en-US" dirty="0"/>
              <a:t>Contact: themesisinc1@gmail.com</a:t>
            </a:r>
          </a:p>
        </p:txBody>
      </p:sp>
    </p:spTree>
    <p:extLst>
      <p:ext uri="{BB962C8B-B14F-4D97-AF65-F5344CB8AC3E}">
        <p14:creationId xmlns:p14="http://schemas.microsoft.com/office/powerpoint/2010/main" val="152476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064935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4360770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4656605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4952441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5544111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5839947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5248276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6135782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6431617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6727453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7023288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7319123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7910794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8502464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7614958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6283700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6579535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7171205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8058711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8650382" y="923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8058710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7467040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7171205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6875369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5987863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4508687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3917016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8650381" y="5191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4360770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4212853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6135782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5839947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5100358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5692029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6727453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6579535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7171205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6875370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8502464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7467041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3917017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8650382" y="1533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8798300" y="1838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4064935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5248276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6727453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7023288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6283700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6579535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6875370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7467041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7762876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3917017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8650382" y="2143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8798300" y="2447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4064935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8206628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7614958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7910793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7023287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6135781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5839946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5544110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4064934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4360769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8798299" y="5495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4952441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5248276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5544111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5839947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6431617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6727453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7614958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7910794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8502464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8798300" y="1228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8206628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7319122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6727452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5839946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5248275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4952440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4656605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4360769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8502463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8798299" y="4886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8058711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6283700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6579535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5692029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5100358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5396194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4804523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4508688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3917017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8650381" y="4581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8354547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7614958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5839946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5544110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4952440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4656605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4064934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8798299" y="4276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7762875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6579534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5987863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4804522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3917016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4212852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8650381" y="3971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4360770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6135782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6431617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7319123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6579535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7171205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6875370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7614958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8502464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7467041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8058711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3917017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8650382" y="2752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8798300" y="3057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7910793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5839946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4064934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8798299" y="3667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8058711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6283700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4804523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4508688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3917017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4212853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8650381" y="3362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4508687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5100358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5248275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4212853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4064934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8354547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7614958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8206629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7319123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5396194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5100358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5544110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4952440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5396193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5248275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7467041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7319123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7762876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7319122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8058710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4212853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4360770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4212853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4064935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8502465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8354546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8502463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7762876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7614958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7910793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7762875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6875370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7023287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6579534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8206629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4656605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3325347" y="54959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3325347" y="51911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3325347" y="48863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3325347" y="45815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3325347" y="42767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3325347" y="39719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3325346" y="36671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3325346" y="33623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3325346" y="30575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3325346" y="27527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3325346" y="24479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3325346" y="21431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3325346" y="18383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3325346" y="15335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3325346" y="12287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3325346" y="9239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251387" y="31432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6431616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5987864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6283699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6149228" y="4886325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7467040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4952441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7762876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4508688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4804523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4656605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5396194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5987864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6431617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5544111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5987864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5839947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4952441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7023288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5396194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7467041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7762876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4952440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4360769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4360769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4884130" y="281225"/>
            <a:ext cx="3551935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#3: High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100358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5396194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7171205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5987864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6283700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5544111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6727453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6875370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6135781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6431616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6727452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7023287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5692028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6283699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6875369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6135781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6431616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6727452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7319122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4312997A-4A89-4876-AAEF-26645B6DB098}"/>
              </a:ext>
            </a:extLst>
          </p:cNvPr>
          <p:cNvSpPr txBox="1"/>
          <p:nvPr/>
        </p:nvSpPr>
        <p:spPr>
          <a:xfrm>
            <a:off x="293032" y="314327"/>
            <a:ext cx="3111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Natural Topography #3</a:t>
            </a:r>
          </a:p>
          <a:p>
            <a:pPr algn="ctr"/>
            <a:r>
              <a:rPr lang="en-US" sz="1400" i="1" dirty="0"/>
              <a:t>Version (b)</a:t>
            </a:r>
          </a:p>
          <a:p>
            <a:pPr algn="ctr"/>
            <a:r>
              <a:rPr lang="en-US" sz="1400" dirty="0"/>
              <a:t>Using four of the 8x8 grid overlays to create a 16x16 grid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917017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4804523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4508688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4212853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5692029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5987864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6875370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A09E324-7920-4C7A-BF49-8DEBA0250473}"/>
              </a:ext>
            </a:extLst>
          </p:cNvPr>
          <p:cNvCxnSpPr/>
          <p:nvPr/>
        </p:nvCxnSpPr>
        <p:spPr>
          <a:xfrm>
            <a:off x="6296582" y="281225"/>
            <a:ext cx="0" cy="662328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1" name="Rectangle 270"/>
          <p:cNvSpPr/>
          <p:nvPr/>
        </p:nvSpPr>
        <p:spPr>
          <a:xfrm>
            <a:off x="4064935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4360770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4656605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6135782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4508688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4804523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5692029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8058711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8354547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8502464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8206629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6135782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6431617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5544111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4656605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4804523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5100358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5100358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5692029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5987864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8354547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5544110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4656605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7171205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6579535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7319122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7614958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8502463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2FCDD-89CB-4CC5-AEFB-8DD1EBE500B3}"/>
              </a:ext>
            </a:extLst>
          </p:cNvPr>
          <p:cNvSpPr txBox="1"/>
          <p:nvPr/>
        </p:nvSpPr>
        <p:spPr>
          <a:xfrm>
            <a:off x="9171208" y="519086"/>
            <a:ext cx="248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Numbers of Black Nodes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8391F64-8C5E-491E-A231-AF763DC789A9}"/>
              </a:ext>
            </a:extLst>
          </p:cNvPr>
          <p:cNvSpPr txBox="1"/>
          <p:nvPr/>
        </p:nvSpPr>
        <p:spPr>
          <a:xfrm>
            <a:off x="9654957" y="861965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0: 8 (6,2)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4DB09279-9BDB-4A6A-989F-B3BA21364040}"/>
              </a:ext>
            </a:extLst>
          </p:cNvPr>
          <p:cNvSpPr txBox="1"/>
          <p:nvPr/>
        </p:nvSpPr>
        <p:spPr>
          <a:xfrm>
            <a:off x="9656790" y="120427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1: 8 (4,4)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51846311-6F3A-4BFD-B6F0-005C65561647}"/>
              </a:ext>
            </a:extLst>
          </p:cNvPr>
          <p:cNvSpPr txBox="1"/>
          <p:nvPr/>
        </p:nvSpPr>
        <p:spPr>
          <a:xfrm>
            <a:off x="9656789" y="1546583"/>
            <a:ext cx="1381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2: 7 (3,4) 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A7794D58-22F0-40AF-87DF-45718F818B70}"/>
              </a:ext>
            </a:extLst>
          </p:cNvPr>
          <p:cNvSpPr txBox="1"/>
          <p:nvPr/>
        </p:nvSpPr>
        <p:spPr>
          <a:xfrm>
            <a:off x="9660921" y="183832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3: 5 (2,3)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940AC820-EA18-4D69-B1BB-D948168A37BC}"/>
              </a:ext>
            </a:extLst>
          </p:cNvPr>
          <p:cNvSpPr txBox="1"/>
          <p:nvPr/>
        </p:nvSpPr>
        <p:spPr>
          <a:xfrm>
            <a:off x="9660921" y="214312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4: 5 (3,2)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7E05CBD1-86DA-480F-988A-9AEFEC73169F}"/>
              </a:ext>
            </a:extLst>
          </p:cNvPr>
          <p:cNvSpPr txBox="1"/>
          <p:nvPr/>
        </p:nvSpPr>
        <p:spPr>
          <a:xfrm>
            <a:off x="9660921" y="244643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5: 9 (4,5)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0DDD767B-AF74-4DA4-87C6-0DD2075E9141}"/>
              </a:ext>
            </a:extLst>
          </p:cNvPr>
          <p:cNvSpPr txBox="1"/>
          <p:nvPr/>
        </p:nvSpPr>
        <p:spPr>
          <a:xfrm>
            <a:off x="9660920" y="2741926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6: 10 (6,4)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1EF6DB7C-AD12-4DB2-B3D1-1340A449E8CA}"/>
              </a:ext>
            </a:extLst>
          </p:cNvPr>
          <p:cNvSpPr txBox="1"/>
          <p:nvPr/>
        </p:nvSpPr>
        <p:spPr>
          <a:xfrm>
            <a:off x="9660919" y="307709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7: 9 (5,4)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E2654C97-1B18-43F7-812C-172A0E62E648}"/>
              </a:ext>
            </a:extLst>
          </p:cNvPr>
          <p:cNvSpPr txBox="1"/>
          <p:nvPr/>
        </p:nvSpPr>
        <p:spPr>
          <a:xfrm>
            <a:off x="9660917" y="335248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8: 7 (3,4)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E7D5CB6B-1CA3-46E9-8C64-12F0F0E3A68A}"/>
              </a:ext>
            </a:extLst>
          </p:cNvPr>
          <p:cNvSpPr txBox="1"/>
          <p:nvPr/>
        </p:nvSpPr>
        <p:spPr>
          <a:xfrm>
            <a:off x="9660917" y="3647980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9: 8 (3,5)</a:t>
            </a:r>
          </a:p>
        </p:txBody>
      </p:sp>
      <p:sp>
        <p:nvSpPr>
          <p:cNvPr id="160" name="Rectangle 159"/>
          <p:cNvSpPr/>
          <p:nvPr/>
        </p:nvSpPr>
        <p:spPr>
          <a:xfrm rot="10800000">
            <a:off x="4212852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4804522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5100358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5692028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ED93D89-358B-4515-9B46-7502AA89D1A6}"/>
              </a:ext>
            </a:extLst>
          </p:cNvPr>
          <p:cNvSpPr txBox="1"/>
          <p:nvPr/>
        </p:nvSpPr>
        <p:spPr>
          <a:xfrm>
            <a:off x="9651391" y="39521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10: 7 (4,3)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A8646A4F-AC48-41EF-937B-CC5D8DD6C512}"/>
              </a:ext>
            </a:extLst>
          </p:cNvPr>
          <p:cNvSpPr txBox="1"/>
          <p:nvPr/>
        </p:nvSpPr>
        <p:spPr>
          <a:xfrm>
            <a:off x="9651391" y="425543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11: 11 (6,5)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ED385CD-591E-4C47-8914-DC306F089C6A}"/>
              </a:ext>
            </a:extLst>
          </p:cNvPr>
          <p:cNvSpPr txBox="1"/>
          <p:nvPr/>
        </p:nvSpPr>
        <p:spPr>
          <a:xfrm>
            <a:off x="9660916" y="45707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12: 9 (3,6)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42C0E84-2641-4780-9463-FF9F2B3BECD2}"/>
              </a:ext>
            </a:extLst>
          </p:cNvPr>
          <p:cNvSpPr txBox="1"/>
          <p:nvPr/>
        </p:nvSpPr>
        <p:spPr>
          <a:xfrm>
            <a:off x="9654956" y="4896370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13: 5 (3,2)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FD4891D6-CD34-4282-A71F-44018F48D374}"/>
              </a:ext>
            </a:extLst>
          </p:cNvPr>
          <p:cNvSpPr txBox="1"/>
          <p:nvPr/>
        </p:nvSpPr>
        <p:spPr>
          <a:xfrm>
            <a:off x="9660915" y="5225705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14: 8 (4,4)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9D69726B-3A9B-4E59-B5B1-20CEA7989B10}"/>
              </a:ext>
            </a:extLst>
          </p:cNvPr>
          <p:cNvSpPr txBox="1"/>
          <p:nvPr/>
        </p:nvSpPr>
        <p:spPr>
          <a:xfrm>
            <a:off x="9660915" y="5542132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15: 12 (4,8)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952441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8058711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6283700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7023288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15E09FC-D546-483E-8BC1-BEF65538D0F4}"/>
              </a:ext>
            </a:extLst>
          </p:cNvPr>
          <p:cNvSpPr/>
          <p:nvPr/>
        </p:nvSpPr>
        <p:spPr>
          <a:xfrm>
            <a:off x="3404953" y="6292386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7614958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7910794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6431616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8354547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7910794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8206629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5396193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5248276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5248276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5396194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5692029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5839947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8354547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8206629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5248275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7319123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7910794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7762876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272B5C9-6C76-415D-B25D-867C1B96166C}"/>
              </a:ext>
            </a:extLst>
          </p:cNvPr>
          <p:cNvSpPr txBox="1"/>
          <p:nvPr/>
        </p:nvSpPr>
        <p:spPr>
          <a:xfrm>
            <a:off x="347473" y="1715860"/>
            <a:ext cx="254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Numbers of Black Nodes</a:t>
            </a:r>
          </a:p>
          <a:p>
            <a:pPr algn="ctr"/>
            <a:r>
              <a:rPr lang="en-US" b="1" i="1" dirty="0"/>
              <a:t>Summary: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CF2CFA14-E8E5-4E63-8F27-402E90AB609A}"/>
              </a:ext>
            </a:extLst>
          </p:cNvPr>
          <p:cNvSpPr txBox="1"/>
          <p:nvPr/>
        </p:nvSpPr>
        <p:spPr>
          <a:xfrm>
            <a:off x="371707" y="2496506"/>
            <a:ext cx="2440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Half: 61 (33, 28)</a:t>
            </a:r>
          </a:p>
          <a:p>
            <a:pPr algn="ctr"/>
            <a:r>
              <a:rPr lang="en-US" dirty="0"/>
              <a:t>Bottom Half: 67 (30, 37)</a:t>
            </a:r>
          </a:p>
        </p:txBody>
      </p:sp>
      <p:sp>
        <p:nvSpPr>
          <p:cNvPr id="349" name="Rectangle 348"/>
          <p:cNvSpPr/>
          <p:nvPr/>
        </p:nvSpPr>
        <p:spPr>
          <a:xfrm>
            <a:off x="4508688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4656605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7023288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8206628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8354546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8206628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7910793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7171205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7023287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7171205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7467041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6727452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186102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F920C-D8AE-4664-9F19-1483246513FA}"/>
              </a:ext>
            </a:extLst>
          </p:cNvPr>
          <p:cNvSpPr txBox="1"/>
          <p:nvPr/>
        </p:nvSpPr>
        <p:spPr>
          <a:xfrm>
            <a:off x="8267310" y="134719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14B2-25F2-4B1E-BDDC-E52782101E29}"/>
              </a:ext>
            </a:extLst>
          </p:cNvPr>
          <p:cNvSpPr txBox="1"/>
          <p:nvPr/>
        </p:nvSpPr>
        <p:spPr>
          <a:xfrm>
            <a:off x="1610787" y="781050"/>
            <a:ext cx="3724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Used Pattern 4 for this trial.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7484-C349-4768-A571-20E6AF5F6D4B}"/>
              </a:ext>
            </a:extLst>
          </p:cNvPr>
          <p:cNvSpPr txBox="1"/>
          <p:nvPr/>
        </p:nvSpPr>
        <p:spPr>
          <a:xfrm>
            <a:off x="1921216" y="2930042"/>
            <a:ext cx="31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Select Configuration Variables</a:t>
            </a:r>
            <a:r>
              <a:rPr lang="en-US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F85C5-450C-450C-AEFC-EAC5C4CF1F85}"/>
              </a:ext>
            </a:extLst>
          </p:cNvPr>
          <p:cNvSpPr txBox="1"/>
          <p:nvPr/>
        </p:nvSpPr>
        <p:spPr>
          <a:xfrm>
            <a:off x="2355652" y="3657091"/>
            <a:ext cx="200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z1: 0.1621</a:t>
            </a:r>
          </a:p>
          <a:p>
            <a:pPr algn="ctr"/>
            <a:r>
              <a:rPr lang="en-US" dirty="0"/>
              <a:t>z3: 0.1152</a:t>
            </a:r>
          </a:p>
          <a:p>
            <a:pPr algn="ctr"/>
            <a:r>
              <a:rPr lang="en-US" dirty="0"/>
              <a:t>y2: 0.445/2 = 0.223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46906-619F-4123-8516-CC6FED3E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9" t="42724" r="16790" b="22883"/>
          <a:stretch/>
        </p:blipFill>
        <p:spPr>
          <a:xfrm>
            <a:off x="6180247" y="808158"/>
            <a:ext cx="5313406" cy="56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84B13-59B6-4CB4-BD81-AD5D4F632254}"/>
              </a:ext>
            </a:extLst>
          </p:cNvPr>
          <p:cNvSpPr txBox="1"/>
          <p:nvPr/>
        </p:nvSpPr>
        <p:spPr>
          <a:xfrm>
            <a:off x="2640458" y="155251"/>
            <a:ext cx="6628631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24" dirty="0"/>
              <a:t>Configuration Variable Values and Corresponding </a:t>
            </a:r>
            <a:r>
              <a:rPr lang="en-US" sz="2824" i="1" dirty="0"/>
              <a:t>h-values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0149F1-1587-4D4C-B9B9-40286538B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38053"/>
              </p:ext>
            </p:extLst>
          </p:nvPr>
        </p:nvGraphicFramePr>
        <p:xfrm>
          <a:off x="2515369" y="2552700"/>
          <a:ext cx="662862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947">
                  <a:extLst>
                    <a:ext uri="{9D8B030D-6E8A-4147-A177-3AD203B41FA5}">
                      <a16:colId xmlns:a16="http://schemas.microsoft.com/office/drawing/2014/main" val="3707973547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4107360373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787234361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3558375445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359164975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689685636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32441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Tpgrphy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h-value</a:t>
                      </a:r>
                      <a:r>
                        <a:rPr lang="en-US" dirty="0"/>
                        <a:t> (low)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h-value</a:t>
                      </a:r>
                      <a:r>
                        <a:rPr lang="en-US" dirty="0"/>
                        <a:t> (high)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87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25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0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4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3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10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0.250/2</a:t>
              </a:r>
            </a:p>
            <a:p>
              <a:r>
                <a:rPr lang="en-US" sz="1412" b="1" i="1" dirty="0"/>
                <a:t>    = 0.125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0.315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32269" y="472765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64029" y="313259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78089" y="534501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7262531" y="5210545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7488480" y="459133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7638011" y="30007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#1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E72455-F432-48FC-B9A6-30BCCE9C43B4}"/>
              </a:ext>
            </a:extLst>
          </p:cNvPr>
          <p:cNvCxnSpPr>
            <a:cxnSpLocks/>
          </p:cNvCxnSpPr>
          <p:nvPr/>
        </p:nvCxnSpPr>
        <p:spPr>
          <a:xfrm>
            <a:off x="7378052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6AFE415-6C46-48B1-8661-F3A4E1725F1F}"/>
              </a:ext>
            </a:extLst>
          </p:cNvPr>
          <p:cNvCxnSpPr>
            <a:cxnSpLocks/>
          </p:cNvCxnSpPr>
          <p:nvPr/>
        </p:nvCxnSpPr>
        <p:spPr>
          <a:xfrm>
            <a:off x="7756204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5BDC54E-7277-4BD6-A893-BA657A00609F}"/>
              </a:ext>
            </a:extLst>
          </p:cNvPr>
          <p:cNvSpPr/>
          <p:nvPr/>
        </p:nvSpPr>
        <p:spPr>
          <a:xfrm>
            <a:off x="7160918" y="2815334"/>
            <a:ext cx="852684" cy="322936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9E09D-97F3-4283-A28F-E766B5C78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5" t="50000" r="25133" b="12195"/>
          <a:stretch/>
        </p:blipFill>
        <p:spPr>
          <a:xfrm>
            <a:off x="1828800" y="642579"/>
            <a:ext cx="7997588" cy="6106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3064176" y="529927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D8BDF-BD55-4237-977C-19BAEE683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27" t="50000" r="25133" b="12913"/>
          <a:stretch/>
        </p:blipFill>
        <p:spPr>
          <a:xfrm>
            <a:off x="2177811" y="719106"/>
            <a:ext cx="7836378" cy="58931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99360" y="6138894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7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C0B77-D38E-457A-8F6C-2EE7B066A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3" t="50000" r="25133" b="12637"/>
          <a:stretch/>
        </p:blipFill>
        <p:spPr>
          <a:xfrm>
            <a:off x="2129051" y="731391"/>
            <a:ext cx="7874758" cy="591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72065" y="5481131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C0FEB-1564-4778-84AE-F8FDE38C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91" t="50000" r="26007" b="13433"/>
          <a:stretch/>
        </p:blipFill>
        <p:spPr>
          <a:xfrm>
            <a:off x="1910687" y="560021"/>
            <a:ext cx="8003814" cy="6052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03761" y="5957712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9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18885-AFC8-4957-9964-EF96272C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50000" r="26007" b="12055"/>
          <a:stretch/>
        </p:blipFill>
        <p:spPr>
          <a:xfrm>
            <a:off x="2060812" y="591721"/>
            <a:ext cx="7560859" cy="6108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380932" y="5676455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6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9DF7D-1C25-4A86-B7E9-A25C83AF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5" t="50000" r="25133" b="12438"/>
          <a:stretch/>
        </p:blipFill>
        <p:spPr>
          <a:xfrm>
            <a:off x="1678675" y="615042"/>
            <a:ext cx="8120418" cy="6160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217158" y="5970931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5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1B037-CA08-4220-9386-131DBC74A7E0}"/>
              </a:ext>
            </a:extLst>
          </p:cNvPr>
          <p:cNvSpPr txBox="1"/>
          <p:nvPr/>
        </p:nvSpPr>
        <p:spPr>
          <a:xfrm>
            <a:off x="5095565" y="297712"/>
            <a:ext cx="2000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Code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5CC784-7CAC-4A00-A2C8-914DAC99A24E}"/>
              </a:ext>
            </a:extLst>
          </p:cNvPr>
          <p:cNvSpPr txBox="1"/>
          <p:nvPr/>
        </p:nvSpPr>
        <p:spPr>
          <a:xfrm>
            <a:off x="951569" y="1153190"/>
            <a:ext cx="372427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Updated: </a:t>
            </a:r>
          </a:p>
          <a:p>
            <a:pPr algn="ctr"/>
            <a:r>
              <a:rPr lang="en-US" sz="1600" b="1" dirty="0"/>
              <a:t>2D-CVM-def-pttrns_anlytc-FE-vary-e1-v1pt5_2022-03-14.py</a:t>
            </a:r>
          </a:p>
          <a:p>
            <a:pPr algn="ctr"/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28ECB-F6F4-4FB3-AAE6-84B5E7889A55}"/>
              </a:ext>
            </a:extLst>
          </p:cNvPr>
          <p:cNvSpPr txBox="1"/>
          <p:nvPr/>
        </p:nvSpPr>
        <p:spPr>
          <a:xfrm>
            <a:off x="1088891" y="4227482"/>
            <a:ext cx="4006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Sets and Associated Code Patterns: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#1: Pattern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#2: Pattern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#3, v. (a): Pattern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Nat. Top. #3, v. (b): Pattern 4</a:t>
            </a:r>
          </a:p>
        </p:txBody>
      </p:sp>
    </p:spTree>
    <p:extLst>
      <p:ext uri="{BB962C8B-B14F-4D97-AF65-F5344CB8AC3E}">
        <p14:creationId xmlns:p14="http://schemas.microsoft.com/office/powerpoint/2010/main" val="174138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601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#1, Rich-Club-Like;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43425"/>
              </p:ext>
            </p:extLst>
          </p:nvPr>
        </p:nvGraphicFramePr>
        <p:xfrm>
          <a:off x="2031999" y="973666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0. 2326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97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769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779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7304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1113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7389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806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6622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38392" y="37902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0.250/2</a:t>
              </a:r>
            </a:p>
            <a:p>
              <a:r>
                <a:rPr lang="en-US" sz="1412" b="1" i="1" dirty="0"/>
                <a:t>    = 0.125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0.315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622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760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7033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4651" r="-7364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65569" y="472765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97329" y="313259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311389" y="534501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6995831" y="5210545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7221780" y="459133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7371311" y="30007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#1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E72455-F432-48FC-B9A6-30BCCE9C43B4}"/>
              </a:ext>
            </a:extLst>
          </p:cNvPr>
          <p:cNvCxnSpPr>
            <a:cxnSpLocks/>
          </p:cNvCxnSpPr>
          <p:nvPr/>
        </p:nvCxnSpPr>
        <p:spPr>
          <a:xfrm>
            <a:off x="7111352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6AFE415-6C46-48B1-8661-F3A4E1725F1F}"/>
              </a:ext>
            </a:extLst>
          </p:cNvPr>
          <p:cNvCxnSpPr>
            <a:cxnSpLocks/>
          </p:cNvCxnSpPr>
          <p:nvPr/>
        </p:nvCxnSpPr>
        <p:spPr>
          <a:xfrm>
            <a:off x="7489504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5BDC54E-7277-4BD6-A893-BA657A00609F}"/>
              </a:ext>
            </a:extLst>
          </p:cNvPr>
          <p:cNvSpPr/>
          <p:nvPr/>
        </p:nvSpPr>
        <p:spPr>
          <a:xfrm>
            <a:off x="6469353" y="2854454"/>
            <a:ext cx="1277549" cy="3190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88CD5B-4BD1-4C1C-AF84-029C2BB8621C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D1399D3-9825-40B7-9B97-99260E612096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0.161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F6DF40D-E287-4332-AD88-D969EE2FE97B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789A8E-66CB-4BDD-8D7C-FDCC45C7F387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92" name="Diamond 91">
              <a:extLst>
                <a:ext uri="{FF2B5EF4-FFF2-40B4-BE49-F238E27FC236}">
                  <a16:creationId xmlns:a16="http://schemas.microsoft.com/office/drawing/2014/main" id="{B04872A3-2541-4ED3-8FB4-D5531182B52E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B884C1-7148-4F24-90CE-EE7957F815CC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0.239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948106-58CC-4D8E-9B3B-4388306C5CD5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0.060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BA8AD9D-F2EA-4630-AC19-8D88FBF8A96B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2893DA-155B-4FC7-B99C-7667A4314267}"/>
              </a:ext>
            </a:extLst>
          </p:cNvPr>
          <p:cNvSpPr txBox="1"/>
          <p:nvPr/>
        </p:nvSpPr>
        <p:spPr>
          <a:xfrm>
            <a:off x="9224310" y="3340931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1C0ACE6A-3793-43FE-A441-52B39A6A08DC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8666FFA5-B9EC-4831-AA23-4CC7E4CB3460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7C911163-4D02-4C37-B73D-2479648B0D46}"/>
              </a:ext>
            </a:extLst>
          </p:cNvPr>
          <p:cNvSpPr/>
          <p:nvPr/>
        </p:nvSpPr>
        <p:spPr>
          <a:xfrm>
            <a:off x="6774140" y="4357512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7817777-1D4A-4B0E-AA2E-9F118A76256B}"/>
              </a:ext>
            </a:extLst>
          </p:cNvPr>
          <p:cNvSpPr/>
          <p:nvPr/>
        </p:nvSpPr>
        <p:spPr>
          <a:xfrm>
            <a:off x="6546341" y="3617331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78DB1A7E-736D-4307-B0AE-5AF36B92F505}"/>
              </a:ext>
            </a:extLst>
          </p:cNvPr>
          <p:cNvSpPr/>
          <p:nvPr/>
        </p:nvSpPr>
        <p:spPr>
          <a:xfrm>
            <a:off x="7191337" y="5203843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CC5E9E4-31EF-4338-8821-6BBCF7112CFC}"/>
              </a:ext>
            </a:extLst>
          </p:cNvPr>
          <p:cNvCxnSpPr>
            <a:cxnSpLocks/>
          </p:cNvCxnSpPr>
          <p:nvPr/>
        </p:nvCxnSpPr>
        <p:spPr>
          <a:xfrm>
            <a:off x="2265569" y="5379517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D79F56-E491-4D8B-A71D-439267D8DE8B}"/>
              </a:ext>
            </a:extLst>
          </p:cNvPr>
          <p:cNvCxnSpPr/>
          <p:nvPr/>
        </p:nvCxnSpPr>
        <p:spPr>
          <a:xfrm>
            <a:off x="5057509" y="50818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83BC4A9-6B97-4BA3-BEA6-E89C659E1E39}"/>
              </a:ext>
            </a:extLst>
          </p:cNvPr>
          <p:cNvCxnSpPr>
            <a:cxnSpLocks/>
          </p:cNvCxnSpPr>
          <p:nvPr/>
        </p:nvCxnSpPr>
        <p:spPr>
          <a:xfrm>
            <a:off x="2265569" y="3799203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04C77FD-3411-43BD-BADF-B0674F2D211C}"/>
              </a:ext>
            </a:extLst>
          </p:cNvPr>
          <p:cNvCxnSpPr>
            <a:cxnSpLocks/>
          </p:cNvCxnSpPr>
          <p:nvPr/>
        </p:nvCxnSpPr>
        <p:spPr>
          <a:xfrm>
            <a:off x="2297328" y="449198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640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0" y="3587002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39966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264457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845380" y="4258988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915720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167D61-F84E-4B67-A060-DF1FF2DED2AB}"/>
              </a:ext>
            </a:extLst>
          </p:cNvPr>
          <p:cNvSpPr/>
          <p:nvPr/>
        </p:nvSpPr>
        <p:spPr>
          <a:xfrm>
            <a:off x="5104594" y="3209036"/>
            <a:ext cx="2184037" cy="283565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4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2879113" y="56586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A3F16-1042-48C3-BACE-E1B961C1E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52737" r="22984" b="9054"/>
          <a:stretch/>
        </p:blipFill>
        <p:spPr>
          <a:xfrm>
            <a:off x="1446663" y="371427"/>
            <a:ext cx="8707271" cy="6429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3713897" y="3968466"/>
            <a:ext cx="1003300" cy="228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9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FABDD4-C3FB-4AA7-A494-A105BA9F4744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C9F0E-BFDC-401F-98BD-869B07A7C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46" t="48358" r="24104" b="13831"/>
          <a:stretch/>
        </p:blipFill>
        <p:spPr>
          <a:xfrm>
            <a:off x="1883391" y="466861"/>
            <a:ext cx="8181694" cy="6293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287482" y="483983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3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DE3FE-E33A-4582-A5F4-3B2236524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159" r="23880" b="12960"/>
          <a:stretch/>
        </p:blipFill>
        <p:spPr>
          <a:xfrm>
            <a:off x="2088387" y="546240"/>
            <a:ext cx="8015223" cy="62142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364631" y="505573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76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469C7-7291-43C6-863A-B1C6F6F9E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557" r="24887" b="13756"/>
          <a:stretch/>
        </p:blipFill>
        <p:spPr>
          <a:xfrm>
            <a:off x="2196978" y="466861"/>
            <a:ext cx="7798043" cy="6052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69348" y="4878316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7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4EAEC-3E71-4E57-9341-5B3C05D82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8" t="48557" r="24328" b="13035"/>
          <a:stretch/>
        </p:blipFill>
        <p:spPr>
          <a:xfrm>
            <a:off x="2263158" y="697043"/>
            <a:ext cx="7665681" cy="6063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473814" y="5042089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60318-9C0B-4243-84A5-F9A5B2036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358" r="24775" b="13035"/>
          <a:stretch/>
        </p:blipFill>
        <p:spPr>
          <a:xfrm>
            <a:off x="2159394" y="466861"/>
            <a:ext cx="7873211" cy="62598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96644" y="5192214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68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C0664-19D4-408D-AB2A-D90813BEA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358" r="24328" b="12836"/>
          <a:stretch/>
        </p:blipFill>
        <p:spPr>
          <a:xfrm>
            <a:off x="2185917" y="636246"/>
            <a:ext cx="7820166" cy="6124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14757" y="412768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9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F920C-D8AE-4664-9F19-1483246513FA}"/>
              </a:ext>
            </a:extLst>
          </p:cNvPr>
          <p:cNvSpPr txBox="1"/>
          <p:nvPr/>
        </p:nvSpPr>
        <p:spPr>
          <a:xfrm>
            <a:off x="8267310" y="134719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14B2-25F2-4B1E-BDDC-E52782101E29}"/>
              </a:ext>
            </a:extLst>
          </p:cNvPr>
          <p:cNvSpPr txBox="1"/>
          <p:nvPr/>
        </p:nvSpPr>
        <p:spPr>
          <a:xfrm>
            <a:off x="1610787" y="781050"/>
            <a:ext cx="3724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Used Pattern 4 for this trial (Nat. Top. 3b).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7484-C349-4768-A571-20E6AF5F6D4B}"/>
              </a:ext>
            </a:extLst>
          </p:cNvPr>
          <p:cNvSpPr txBox="1"/>
          <p:nvPr/>
        </p:nvSpPr>
        <p:spPr>
          <a:xfrm>
            <a:off x="1921216" y="2930042"/>
            <a:ext cx="31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Select Configuration Variables</a:t>
            </a:r>
            <a:r>
              <a:rPr lang="en-US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F85C5-450C-450C-AEFC-EAC5C4CF1F85}"/>
              </a:ext>
            </a:extLst>
          </p:cNvPr>
          <p:cNvSpPr txBox="1"/>
          <p:nvPr/>
        </p:nvSpPr>
        <p:spPr>
          <a:xfrm>
            <a:off x="2355652" y="3657091"/>
            <a:ext cx="200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z1: 0.1621</a:t>
            </a:r>
          </a:p>
          <a:p>
            <a:pPr algn="ctr"/>
            <a:r>
              <a:rPr lang="en-US" dirty="0"/>
              <a:t>z3: 0.1152</a:t>
            </a:r>
          </a:p>
          <a:p>
            <a:pPr algn="ctr"/>
            <a:r>
              <a:rPr lang="en-US" dirty="0"/>
              <a:t>y2: 0.445/2 = 0.223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46906-619F-4123-8516-CC6FED3E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9" t="42724" r="16790" b="22883"/>
          <a:stretch/>
        </p:blipFill>
        <p:spPr>
          <a:xfrm>
            <a:off x="6180247" y="808158"/>
            <a:ext cx="5313406" cy="56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18EB4-E62B-4A6A-8279-874924E4B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8" t="48358" r="25224" b="13234"/>
          <a:stretch/>
        </p:blipFill>
        <p:spPr>
          <a:xfrm>
            <a:off x="2110854" y="339922"/>
            <a:ext cx="7970291" cy="65180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42053" y="576542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53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306C3-A59B-4A96-A1A0-460532FC9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557" r="24664" b="13632"/>
          <a:stretch/>
        </p:blipFill>
        <p:spPr>
          <a:xfrm>
            <a:off x="1988024" y="414818"/>
            <a:ext cx="8215952" cy="6345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69348" y="552699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63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601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1B064-9E5D-493A-AD0D-B6C02F969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50000" r="24647" b="13432"/>
          <a:stretch/>
        </p:blipFill>
        <p:spPr>
          <a:xfrm>
            <a:off x="1815152" y="478178"/>
            <a:ext cx="8611738" cy="637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42052" y="6195156"/>
            <a:ext cx="10033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69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591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#2, Intermediate; 2022-04-04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35303"/>
              </p:ext>
            </p:extLst>
          </p:nvPr>
        </p:nvGraphicFramePr>
        <p:xfrm>
          <a:off x="2031999" y="973666"/>
          <a:ext cx="812800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9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8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-1.0434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3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655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29779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30708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683265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064148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691751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33403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6198969" y="414062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73074" y="3805370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15017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28860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656155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155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4651" r="-7364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41903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18365" y="446106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218365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950553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599716" y="4340876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601816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167D61-F84E-4B67-A060-DF1FF2DED2AB}"/>
              </a:ext>
            </a:extLst>
          </p:cNvPr>
          <p:cNvSpPr/>
          <p:nvPr/>
        </p:nvSpPr>
        <p:spPr>
          <a:xfrm>
            <a:off x="4790690" y="3209036"/>
            <a:ext cx="2184037" cy="283565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7EC934B-E38E-4BD5-8E23-3502A79FE7C6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5F216AB-4B80-477B-9B97-B9EBC7D01997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0.180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BF9B582A-7E53-4D73-9693-DC8D35B6DB62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4AE623-C4B5-4A4F-9009-554F1311D559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DE6B0569-7219-4B22-B212-7720588C31A1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1F358F5-FDEE-4765-93A4-059104DEC60C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0.214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223F844-41E4-4C2B-9BD7-A25719B545C4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0.074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A426A2E-B38E-455A-866D-0A089877C969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1AAF6948-6392-4C7B-A140-B0215FFA206E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A49D8B29-B635-41FF-A479-EB1BD244224D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E67E8D-0C8A-41AE-97DC-F038CEDE27AB}"/>
              </a:ext>
            </a:extLst>
          </p:cNvPr>
          <p:cNvSpPr txBox="1"/>
          <p:nvPr/>
        </p:nvSpPr>
        <p:spPr>
          <a:xfrm>
            <a:off x="9175936" y="3344367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8AFD031-CA72-423C-9490-AB6FFC59FDC5}"/>
              </a:ext>
            </a:extLst>
          </p:cNvPr>
          <p:cNvCxnSpPr>
            <a:cxnSpLocks/>
          </p:cNvCxnSpPr>
          <p:nvPr/>
        </p:nvCxnSpPr>
        <p:spPr>
          <a:xfrm>
            <a:off x="2218365" y="428815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4D465F1-2CF1-4D65-8DE9-142C3A9CFA7D}"/>
              </a:ext>
            </a:extLst>
          </p:cNvPr>
          <p:cNvCxnSpPr>
            <a:cxnSpLocks/>
          </p:cNvCxnSpPr>
          <p:nvPr/>
        </p:nvCxnSpPr>
        <p:spPr>
          <a:xfrm>
            <a:off x="2197476" y="3949327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Diamond 97">
            <a:extLst>
              <a:ext uri="{FF2B5EF4-FFF2-40B4-BE49-F238E27FC236}">
                <a16:creationId xmlns:a16="http://schemas.microsoft.com/office/drawing/2014/main" id="{E6A5FC53-F83C-439A-A14B-BD3D2E706990}"/>
              </a:ext>
            </a:extLst>
          </p:cNvPr>
          <p:cNvSpPr/>
          <p:nvPr/>
        </p:nvSpPr>
        <p:spPr>
          <a:xfrm>
            <a:off x="6247027" y="3792279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9387DC5-C0F4-499E-A020-C0D129A62277}"/>
              </a:ext>
            </a:extLst>
          </p:cNvPr>
          <p:cNvCxnSpPr>
            <a:cxnSpLocks/>
          </p:cNvCxnSpPr>
          <p:nvPr/>
        </p:nvCxnSpPr>
        <p:spPr>
          <a:xfrm>
            <a:off x="2210977" y="5147501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Diamond 99">
            <a:extLst>
              <a:ext uri="{FF2B5EF4-FFF2-40B4-BE49-F238E27FC236}">
                <a16:creationId xmlns:a16="http://schemas.microsoft.com/office/drawing/2014/main" id="{86300248-CB19-4295-AE8E-9F4C4AD8F82B}"/>
              </a:ext>
            </a:extLst>
          </p:cNvPr>
          <p:cNvSpPr/>
          <p:nvPr/>
        </p:nvSpPr>
        <p:spPr>
          <a:xfrm>
            <a:off x="6086339" y="498602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3798508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E1D1D-2735-41F6-83EB-74065A109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557" r="25448" b="13035"/>
          <a:stretch/>
        </p:blipFill>
        <p:spPr>
          <a:xfrm>
            <a:off x="2363337" y="651479"/>
            <a:ext cx="7465325" cy="6053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584F3-F81E-4D05-9EED-72B610886FA2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1A3865-9B5B-4733-88FC-150D94D45022}"/>
              </a:ext>
            </a:extLst>
          </p:cNvPr>
          <p:cNvSpPr/>
          <p:nvPr/>
        </p:nvSpPr>
        <p:spPr>
          <a:xfrm>
            <a:off x="4705825" y="5212518"/>
            <a:ext cx="10033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45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0FBD8-89DE-42E5-847E-247E05646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7" t="59105" r="28581" b="13433"/>
          <a:stretch/>
        </p:blipFill>
        <p:spPr>
          <a:xfrm>
            <a:off x="5418904" y="1277771"/>
            <a:ext cx="6758954" cy="4399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8E2805-5EB7-4AA8-B103-7A2B852F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7" t="31045" r="34869" b="41194"/>
          <a:stretch/>
        </p:blipFill>
        <p:spPr>
          <a:xfrm>
            <a:off x="247931" y="1277770"/>
            <a:ext cx="4914835" cy="4399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21830-CD92-4D2E-8DDD-2A48B672E0EE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</p:spTree>
    <p:extLst>
      <p:ext uri="{BB962C8B-B14F-4D97-AF65-F5344CB8AC3E}">
        <p14:creationId xmlns:p14="http://schemas.microsoft.com/office/powerpoint/2010/main" val="40141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F7347-65E6-411A-867A-93B74913A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41592" r="19851" b="15272"/>
          <a:stretch/>
        </p:blipFill>
        <p:spPr>
          <a:xfrm>
            <a:off x="1906137" y="486514"/>
            <a:ext cx="8379725" cy="6241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5D727-A1CB-4520-8CF4-49A1970D4856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</p:spTree>
    <p:extLst>
      <p:ext uri="{BB962C8B-B14F-4D97-AF65-F5344CB8AC3E}">
        <p14:creationId xmlns:p14="http://schemas.microsoft.com/office/powerpoint/2010/main" val="586942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908395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668881" y="347520"/>
            <a:ext cx="5921880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 – Original Topography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6DF35-CED3-4BE6-978F-F22977713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5" t="46536" r="37097" b="28774"/>
          <a:stretch/>
        </p:blipFill>
        <p:spPr>
          <a:xfrm>
            <a:off x="6172028" y="1095373"/>
            <a:ext cx="6042928" cy="53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0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460038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5" name="Picture 324">
            <a:extLst>
              <a:ext uri="{FF2B5EF4-FFF2-40B4-BE49-F238E27FC236}">
                <a16:creationId xmlns:a16="http://schemas.microsoft.com/office/drawing/2014/main" id="{050D1B69-6E86-4D36-8174-9180AF5E07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87" t="62366" r="35755" b="13433"/>
          <a:stretch/>
        </p:blipFill>
        <p:spPr>
          <a:xfrm>
            <a:off x="5970319" y="1272513"/>
            <a:ext cx="6105055" cy="5295018"/>
          </a:xfrm>
          <a:prstGeom prst="rect">
            <a:avLst/>
          </a:prstGeom>
        </p:spPr>
      </p:pic>
      <p:sp>
        <p:nvSpPr>
          <p:cNvPr id="256" name="Rectangle 255"/>
          <p:cNvSpPr/>
          <p:nvPr/>
        </p:nvSpPr>
        <p:spPr>
          <a:xfrm>
            <a:off x="190839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33005138-6C44-4EB4-989F-37BD214C8E0C}"/>
              </a:ext>
            </a:extLst>
          </p:cNvPr>
          <p:cNvSpPr txBox="1"/>
          <p:nvPr/>
        </p:nvSpPr>
        <p:spPr>
          <a:xfrm>
            <a:off x="8353488" y="455451"/>
            <a:ext cx="2378474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New Pattern with h = 1.80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205570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95600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991435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287270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583106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174776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470612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1878941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2766447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062282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358118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653953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3949788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541459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133129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245623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2914365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210200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3801870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4689376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281047" y="1310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4689375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097705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3801870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506034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618528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139352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547681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281046" y="5577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991435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843518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2766447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470612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358118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133129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097706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547682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281047" y="1920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428965" y="2225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695600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1878941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358118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653953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2914365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210200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506035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097706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393541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547682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281047" y="2529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428965" y="2834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695600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4837293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245623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541458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653952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358117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2766446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470611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174775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695599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991434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428964" y="5882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583106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1878941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174776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358118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245623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541459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133129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428965" y="1615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4837293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3949787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358117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470611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1878940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583105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287270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991434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133128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428964" y="5273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4689376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097706" y="4968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2914365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210200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322694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1731023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026859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435188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139353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547682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281046" y="4968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4985212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245623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541458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470611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174775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583105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28727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695599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428964" y="4663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393540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210199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618528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435187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547681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843517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281046" y="4358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4985211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991435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2766447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062282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3949788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210200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3801870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506035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245623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133129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097706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4689376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547681" y="3140933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281047" y="3139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428965" y="3444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541458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470611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695599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428964" y="4053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4689376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2914365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435188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139353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547682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843518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281046" y="3749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139352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1731023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187894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843518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695599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4985212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245623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4837294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3949788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026859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1731023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174775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583105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026858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1878940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097706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393541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3949787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4689375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843518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991435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843518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695600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4837293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13313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4985211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133128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393541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245623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541458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393540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3801870" y="4968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506035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653952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210199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4837294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287270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-43988" y="58827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-43988" y="55779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-43988" y="52731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-43988" y="49683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-43988" y="46635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-43988" y="43587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-43989" y="40539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-43989" y="37491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-43989" y="34443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-43989" y="31395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-43989" y="28347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-43989" y="25299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-43989" y="22251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-43989" y="19203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-43989" y="16155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-43989" y="13107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117948" y="701182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062281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618529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2914364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2779893" y="5273180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097705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583106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393541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139353" y="1920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435188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287270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618529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062282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174776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618529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470612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583106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653953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026859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097706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393541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583105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991434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991434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302598" y="631365"/>
            <a:ext cx="3682612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#1: Highest Cohesion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731023" y="2529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026859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3801870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618529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2914365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174776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358118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506035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2766446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062281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358117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653952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322693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2914364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506034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3801870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2766446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062281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358117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3949787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547682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435188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139353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843518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322694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 dirty="0"/>
          </a:p>
        </p:txBody>
      </p:sp>
      <p:sp>
        <p:nvSpPr>
          <p:cNvPr id="147" name="Rectangle 146"/>
          <p:cNvSpPr/>
          <p:nvPr/>
        </p:nvSpPr>
        <p:spPr>
          <a:xfrm>
            <a:off x="2618529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506035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695600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991435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287270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2766447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139353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435188" y="2529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322694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4689376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4985212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133129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4837294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2766447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062282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174776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287270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435188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1731023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1731023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322694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618529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4985212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174775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287270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3801870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210200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3949787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245623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133128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4837293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843517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435187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1731023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322693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583106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4689376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2914365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245623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541459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062281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4985212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541459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4837294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026858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653952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1878941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1878941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026859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322694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470612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4985212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4837294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1878940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3949788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541459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393541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139353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287270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653953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470612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062282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653953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3949788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026859" y="1920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322694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210200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506035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3801870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1731023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37542-46D0-4F64-A793-556679C4C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6" t="56666" r="22286" b="19212"/>
          <a:stretch/>
        </p:blipFill>
        <p:spPr>
          <a:xfrm>
            <a:off x="5766696" y="1310779"/>
            <a:ext cx="6430200" cy="5291667"/>
          </a:xfrm>
          <a:prstGeom prst="rect">
            <a:avLst/>
          </a:prstGeom>
        </p:spPr>
      </p:pic>
      <p:sp>
        <p:nvSpPr>
          <p:cNvPr id="325" name="TextBox 324">
            <a:extLst>
              <a:ext uri="{FF2B5EF4-FFF2-40B4-BE49-F238E27FC236}">
                <a16:creationId xmlns:a16="http://schemas.microsoft.com/office/drawing/2014/main" id="{FD321EB0-CCEB-44D7-8D97-71F09EDC044A}"/>
              </a:ext>
            </a:extLst>
          </p:cNvPr>
          <p:cNvSpPr txBox="1"/>
          <p:nvPr/>
        </p:nvSpPr>
        <p:spPr>
          <a:xfrm>
            <a:off x="7650315" y="631365"/>
            <a:ext cx="3481403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Node Activations Entered into Program</a:t>
            </a:r>
          </a:p>
        </p:txBody>
      </p:sp>
    </p:spTree>
    <p:extLst>
      <p:ext uri="{BB962C8B-B14F-4D97-AF65-F5344CB8AC3E}">
        <p14:creationId xmlns:p14="http://schemas.microsoft.com/office/powerpoint/2010/main" val="897677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0.422/2</a:t>
              </a:r>
            </a:p>
            <a:p>
              <a:r>
                <a:rPr lang="en-US" sz="1412" b="1" i="1" dirty="0"/>
                <a:t>    = 0.211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78629" y="398064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27712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0073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138505" y="4648222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789249" y="3828933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944175" y="41221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(a)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3B15EC-C2C3-463C-AAB2-D95EBBD63FCA}"/>
              </a:ext>
            </a:extLst>
          </p:cNvPr>
          <p:cNvSpPr/>
          <p:nvPr/>
        </p:nvSpPr>
        <p:spPr>
          <a:xfrm>
            <a:off x="5104594" y="3389490"/>
            <a:ext cx="1214385" cy="26552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08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91BA8-0628-469A-BC19-222858B53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08" t="47408" r="25521" b="14999"/>
          <a:stretch/>
        </p:blipFill>
        <p:spPr>
          <a:xfrm>
            <a:off x="1765299" y="544654"/>
            <a:ext cx="8282089" cy="5983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178300" y="53975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08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C3155-8F57-4CE8-B3F9-838223304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2" t="45741" r="25208" b="14444"/>
          <a:stretch/>
        </p:blipFill>
        <p:spPr>
          <a:xfrm>
            <a:off x="1416050" y="459833"/>
            <a:ext cx="8267700" cy="61720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3898900" y="48260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85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99D46-1B2C-4CC0-979F-8D10D2E7F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 t="46111" r="25938" b="15000"/>
          <a:stretch/>
        </p:blipFill>
        <p:spPr>
          <a:xfrm>
            <a:off x="2090692" y="638004"/>
            <a:ext cx="8010616" cy="6029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81500" y="55880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65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749FF-9E2E-4F4D-913E-EAE7EF066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83" t="44630" r="24167" b="12222"/>
          <a:stretch/>
        </p:blipFill>
        <p:spPr>
          <a:xfrm>
            <a:off x="2463713" y="700373"/>
            <a:ext cx="6948007" cy="5865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40469" y="5881986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47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26D14-A30F-462C-B3EE-48B4D39E1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00" t="43889" r="23854" b="12777"/>
          <a:stretch/>
        </p:blipFill>
        <p:spPr>
          <a:xfrm>
            <a:off x="2535642" y="608418"/>
            <a:ext cx="7120716" cy="6059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81500" y="607944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75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605C4-EC34-473F-B2BC-656FCEFC7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67" t="44259" r="24687" b="12872"/>
          <a:stretch/>
        </p:blipFill>
        <p:spPr>
          <a:xfrm>
            <a:off x="2438228" y="638680"/>
            <a:ext cx="7251872" cy="6104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584700" y="6107723"/>
            <a:ext cx="1003300" cy="340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84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2564"/>
              </p:ext>
            </p:extLst>
          </p:nvPr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3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57081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58010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710567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091450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719053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60705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642319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18490" y="3750778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0.422/2</a:t>
              </a:r>
            </a:p>
            <a:p>
              <a:r>
                <a:rPr lang="en-US" sz="1412" b="1" i="1" dirty="0"/>
                <a:t>    = 0.211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42319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56162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683457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57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92027" y="398064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45668" y="427712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245667" y="480073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851903" y="4648222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502647" y="3828933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657573" y="41221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(a)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3B15EC-C2C3-463C-AAB2-D95EBBD63FCA}"/>
              </a:ext>
            </a:extLst>
          </p:cNvPr>
          <p:cNvSpPr/>
          <p:nvPr/>
        </p:nvSpPr>
        <p:spPr>
          <a:xfrm>
            <a:off x="4817992" y="3389490"/>
            <a:ext cx="1214385" cy="26552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F6F2CFB-557E-43C4-B8A6-543A1C069984}"/>
              </a:ext>
            </a:extLst>
          </p:cNvPr>
          <p:cNvGrpSpPr/>
          <p:nvPr/>
        </p:nvGrpSpPr>
        <p:grpSpPr>
          <a:xfrm>
            <a:off x="10499106" y="3749258"/>
            <a:ext cx="1215832" cy="2204198"/>
            <a:chOff x="8552841" y="4065269"/>
            <a:chExt cx="1377944" cy="208024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AC7566-0CEF-4AB7-8DDA-FE46AB8F358D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0.211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EDA167C1-EE12-4E4B-ABE4-EA9AE49CA9FA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30A86F-E497-4563-9247-691E3A842CA3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FE8CE50-C52A-4322-B861-0A6F610BF670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5074B2A-B22E-47A0-9D0F-AEE09B504D18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F8D98D0-59DF-4517-9043-627637BCA22D}"/>
                </a:ext>
              </a:extLst>
            </p:cNvPr>
            <p:cNvSpPr txBox="1"/>
            <p:nvPr/>
          </p:nvSpPr>
          <p:spPr>
            <a:xfrm>
              <a:off x="8884169" y="558953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0.087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52B2AB3-CA76-40E5-B418-583F5DA876DE}"/>
              </a:ext>
            </a:extLst>
          </p:cNvPr>
          <p:cNvSpPr txBox="1"/>
          <p:nvPr/>
        </p:nvSpPr>
        <p:spPr>
          <a:xfrm>
            <a:off x="10661329" y="3368227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D293DE3B-5BCC-4676-9C42-706352250768}"/>
              </a:ext>
            </a:extLst>
          </p:cNvPr>
          <p:cNvSpPr/>
          <p:nvPr/>
        </p:nvSpPr>
        <p:spPr>
          <a:xfrm>
            <a:off x="10515017" y="415974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A6131651-78F3-4932-9BAE-341870E37237}"/>
              </a:ext>
            </a:extLst>
          </p:cNvPr>
          <p:cNvSpPr/>
          <p:nvPr/>
        </p:nvSpPr>
        <p:spPr>
          <a:xfrm>
            <a:off x="10583875" y="4868106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52CBDD-60B5-46D2-BE40-E309E21D9973}"/>
              </a:ext>
            </a:extLst>
          </p:cNvPr>
          <p:cNvSpPr txBox="1"/>
          <p:nvPr/>
        </p:nvSpPr>
        <p:spPr>
          <a:xfrm>
            <a:off x="9196716" y="3352794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97191D-11E4-49E4-88E6-B52F3092581B}"/>
              </a:ext>
            </a:extLst>
          </p:cNvPr>
          <p:cNvCxnSpPr>
            <a:cxnSpLocks/>
          </p:cNvCxnSpPr>
          <p:nvPr/>
        </p:nvCxnSpPr>
        <p:spPr>
          <a:xfrm>
            <a:off x="2242736" y="3959711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Diamond 96">
            <a:extLst>
              <a:ext uri="{FF2B5EF4-FFF2-40B4-BE49-F238E27FC236}">
                <a16:creationId xmlns:a16="http://schemas.microsoft.com/office/drawing/2014/main" id="{0034E8C8-4F87-45D8-B6E2-454413EC1FC3}"/>
              </a:ext>
            </a:extLst>
          </p:cNvPr>
          <p:cNvSpPr/>
          <p:nvPr/>
        </p:nvSpPr>
        <p:spPr>
          <a:xfrm>
            <a:off x="5493181" y="381841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01A8062-10E2-49A1-8FFB-B7885A8157B9}"/>
              </a:ext>
            </a:extLst>
          </p:cNvPr>
          <p:cNvCxnSpPr>
            <a:cxnSpLocks/>
          </p:cNvCxnSpPr>
          <p:nvPr/>
        </p:nvCxnSpPr>
        <p:spPr>
          <a:xfrm>
            <a:off x="2251921" y="4335343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>
            <a:extLst>
              <a:ext uri="{FF2B5EF4-FFF2-40B4-BE49-F238E27FC236}">
                <a16:creationId xmlns:a16="http://schemas.microsoft.com/office/drawing/2014/main" id="{F5B8D468-2902-4880-BE3A-49A66B2BD20F}"/>
              </a:ext>
            </a:extLst>
          </p:cNvPr>
          <p:cNvSpPr/>
          <p:nvPr/>
        </p:nvSpPr>
        <p:spPr>
          <a:xfrm>
            <a:off x="5493181" y="4160355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D780F42-47E7-42AD-9178-2FE508ED7498}"/>
              </a:ext>
            </a:extLst>
          </p:cNvPr>
          <p:cNvCxnSpPr>
            <a:cxnSpLocks/>
          </p:cNvCxnSpPr>
          <p:nvPr/>
        </p:nvCxnSpPr>
        <p:spPr>
          <a:xfrm>
            <a:off x="2251921" y="5081486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>
            <a:extLst>
              <a:ext uri="{FF2B5EF4-FFF2-40B4-BE49-F238E27FC236}">
                <a16:creationId xmlns:a16="http://schemas.microsoft.com/office/drawing/2014/main" id="{C6B35A40-A506-4A18-A8E6-97DE52273A41}"/>
              </a:ext>
            </a:extLst>
          </p:cNvPr>
          <p:cNvSpPr/>
          <p:nvPr/>
        </p:nvSpPr>
        <p:spPr>
          <a:xfrm>
            <a:off x="5589022" y="490437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2537747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0.445/2</a:t>
              </a:r>
            </a:p>
            <a:p>
              <a:r>
                <a:rPr lang="en-US" sz="1412" b="1" i="1" dirty="0"/>
                <a:t>    = 0.223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0.162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88174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46183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2577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175576" y="468529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566823" y="372942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648582" y="4318529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C7C42-9F8C-462C-ABD8-85D8FE4B7EBA}"/>
              </a:ext>
            </a:extLst>
          </p:cNvPr>
          <p:cNvCxnSpPr>
            <a:cxnSpLocks/>
          </p:cNvCxnSpPr>
          <p:nvPr/>
        </p:nvCxnSpPr>
        <p:spPr>
          <a:xfrm>
            <a:off x="5739594" y="3977820"/>
            <a:ext cx="5463" cy="19593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1E0AB07-CD5E-45C7-89B4-438D393A1B74}"/>
              </a:ext>
            </a:extLst>
          </p:cNvPr>
          <p:cNvCxnSpPr>
            <a:cxnSpLocks/>
          </p:cNvCxnSpPr>
          <p:nvPr/>
        </p:nvCxnSpPr>
        <p:spPr>
          <a:xfrm>
            <a:off x="5274650" y="3808027"/>
            <a:ext cx="0" cy="21386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901CC6-BD9B-4BED-A6AF-A88174B45BE0}"/>
              </a:ext>
            </a:extLst>
          </p:cNvPr>
          <p:cNvSpPr/>
          <p:nvPr/>
        </p:nvSpPr>
        <p:spPr>
          <a:xfrm>
            <a:off x="5104594" y="3606890"/>
            <a:ext cx="959203" cy="24378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6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350799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4099669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380383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336008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365591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395175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424758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483925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513509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454342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543092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572676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602259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631843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661426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720594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779761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691010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5578846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646635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6170516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7649693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735385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7945528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7353856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676218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6466351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6170515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5283009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4099668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380383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321216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7945527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3655916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4247587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350799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543092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5135093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439550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602259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6318434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587468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6170516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7205940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7797610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6762187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321216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7945528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8093446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336008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395175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409966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3803834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454342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483925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602259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631843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5578846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587468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6170516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6910104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779761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750177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6762187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7058022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7649693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7353857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3212163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7945528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8093446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336008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750177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691010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720593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631843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602259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543092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513509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483925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336008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365591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8093445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365591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4247587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395175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483925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513509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602259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631843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691010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7205940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779761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750177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8093446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336008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750177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6614268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602259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513509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4543421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424758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3951751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3655915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779760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8093445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735385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676218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5578846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587468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498717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439550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4691340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409966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380383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321216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7945527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764969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691010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720593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513509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483925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424758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3951751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336008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8093445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705802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587468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5283009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4691339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409966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321216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350799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7945527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764969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365591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380383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4543422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543092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469134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498717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5726763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661426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587468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646635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6170516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691010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7205940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779761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7501775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676218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7649693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735385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321216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7945528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8093446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720593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513509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454342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336008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8093445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735385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5578846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528301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409966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380383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321216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350799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7945527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380383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439550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454342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350799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336008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3507998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705802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764969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735385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6910104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7501775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6614269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439550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439550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483925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424758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4691339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498717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4543421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676218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661426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720594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705802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6614268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750177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735385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350799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365591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350799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336008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779760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750177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7797611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764969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779760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705802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6910104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7205939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7058021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6466351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6170516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6318433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587468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750177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395175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620493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620493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620493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620493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620493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620493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620492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620492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620492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620492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620492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620492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620492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620492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620492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620492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546533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572676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572676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5283010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5578845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5434542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6762186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424758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528301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7058022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380383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409966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395175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469134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528301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5578846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572676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4839257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4543422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528301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513509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543092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572676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4099669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424758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631843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691010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395175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469134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676218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705802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764969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424758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3655915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321216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365591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3951751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3799230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4396580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4691340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498717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646635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439550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528301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5578846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483925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513509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602259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4395504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498717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587468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6170516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6466351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483925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543092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572676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602259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631843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6614268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498717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5578845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6170515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646635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5430927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572676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602259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6318433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6614268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4691340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498717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587468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4543422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543092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5726763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498717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6466351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661426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47FC9850-D086-42FA-AD23-2699F90FC59F}"/>
              </a:ext>
            </a:extLst>
          </p:cNvPr>
          <p:cNvSpPr txBox="1"/>
          <p:nvPr/>
        </p:nvSpPr>
        <p:spPr>
          <a:xfrm>
            <a:off x="224435" y="112785"/>
            <a:ext cx="1842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Natural Topography #2</a:t>
            </a:r>
          </a:p>
          <a:p>
            <a:pPr algn="ctr"/>
            <a:r>
              <a:rPr lang="en-US" sz="1400" i="1" dirty="0"/>
              <a:t>Version (a)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B90F30FE-1BA3-42DE-BC72-F53DFD34FD85}"/>
              </a:ext>
            </a:extLst>
          </p:cNvPr>
          <p:cNvSpPr txBox="1"/>
          <p:nvPr/>
        </p:nvSpPr>
        <p:spPr>
          <a:xfrm>
            <a:off x="45041" y="1301653"/>
            <a:ext cx="254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Numbers of Black Nodes</a:t>
            </a:r>
          </a:p>
          <a:p>
            <a:pPr algn="ctr"/>
            <a:r>
              <a:rPr lang="en-US" b="1" i="1" dirty="0"/>
              <a:t>Summary: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2A9A074-1945-4FBE-9970-264D1B9AF304}"/>
              </a:ext>
            </a:extLst>
          </p:cNvPr>
          <p:cNvSpPr txBox="1"/>
          <p:nvPr/>
        </p:nvSpPr>
        <p:spPr>
          <a:xfrm>
            <a:off x="204312" y="2082299"/>
            <a:ext cx="217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Half: 44 (x, x)</a:t>
            </a:r>
          </a:p>
          <a:p>
            <a:pPr algn="ctr"/>
            <a:r>
              <a:rPr lang="en-US" dirty="0"/>
              <a:t>Bottom Half: 84 (x, x)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1A361BEC-524C-40C0-A93A-0C21CB056F2E}"/>
              </a:ext>
            </a:extLst>
          </p:cNvPr>
          <p:cNvSpPr txBox="1"/>
          <p:nvPr/>
        </p:nvSpPr>
        <p:spPr>
          <a:xfrm>
            <a:off x="9171208" y="519086"/>
            <a:ext cx="248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Numbers of Black Nodes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C8E1DE02-85A2-494E-B50D-90F09466EFC5}"/>
              </a:ext>
            </a:extLst>
          </p:cNvPr>
          <p:cNvSpPr txBox="1"/>
          <p:nvPr/>
        </p:nvSpPr>
        <p:spPr>
          <a:xfrm>
            <a:off x="9654957" y="861965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0: 6 (4,2)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48AA4C72-D564-4FCE-9EB9-3B72DF4C47F4}"/>
              </a:ext>
            </a:extLst>
          </p:cNvPr>
          <p:cNvSpPr txBox="1"/>
          <p:nvPr/>
        </p:nvSpPr>
        <p:spPr>
          <a:xfrm>
            <a:off x="9656790" y="120427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1: 4 (2,2)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E92D7051-5048-44EA-842F-7C62CB239A3A}"/>
              </a:ext>
            </a:extLst>
          </p:cNvPr>
          <p:cNvSpPr txBox="1"/>
          <p:nvPr/>
        </p:nvSpPr>
        <p:spPr>
          <a:xfrm>
            <a:off x="9656789" y="1546583"/>
            <a:ext cx="1381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2: 2 (0,2) 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6C464734-BA33-402A-9963-88D82AD43C3F}"/>
              </a:ext>
            </a:extLst>
          </p:cNvPr>
          <p:cNvSpPr txBox="1"/>
          <p:nvPr/>
        </p:nvSpPr>
        <p:spPr>
          <a:xfrm>
            <a:off x="9660921" y="18383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3: 10 (2,8)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C66725D-9958-498E-BC21-6359AFEECCC9}"/>
              </a:ext>
            </a:extLst>
          </p:cNvPr>
          <p:cNvSpPr txBox="1"/>
          <p:nvPr/>
        </p:nvSpPr>
        <p:spPr>
          <a:xfrm>
            <a:off x="9660921" y="21431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4: 10 (2,8)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0333EA2A-37D7-4CD0-ABAA-091F7987DE51}"/>
              </a:ext>
            </a:extLst>
          </p:cNvPr>
          <p:cNvSpPr txBox="1"/>
          <p:nvPr/>
        </p:nvSpPr>
        <p:spPr>
          <a:xfrm>
            <a:off x="9660921" y="244643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5: 2 (0,2)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8A83A15D-CF2C-479A-BB7E-0E09A8A14EC9}"/>
              </a:ext>
            </a:extLst>
          </p:cNvPr>
          <p:cNvSpPr txBox="1"/>
          <p:nvPr/>
        </p:nvSpPr>
        <p:spPr>
          <a:xfrm>
            <a:off x="9660920" y="2741926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6: 4 (2,2)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C6402844-F6DF-45DB-8706-97B0B873F063}"/>
              </a:ext>
            </a:extLst>
          </p:cNvPr>
          <p:cNvSpPr txBox="1"/>
          <p:nvPr/>
        </p:nvSpPr>
        <p:spPr>
          <a:xfrm>
            <a:off x="9660919" y="307709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7: 6 (4,2)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58B34738-25B1-49EA-8B5F-D098145C5837}"/>
              </a:ext>
            </a:extLst>
          </p:cNvPr>
          <p:cNvSpPr txBox="1"/>
          <p:nvPr/>
        </p:nvSpPr>
        <p:spPr>
          <a:xfrm>
            <a:off x="9660917" y="3352488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8: 12 (6,6)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3080F66C-294F-4D5D-8CB1-E929448420AA}"/>
              </a:ext>
            </a:extLst>
          </p:cNvPr>
          <p:cNvSpPr txBox="1"/>
          <p:nvPr/>
        </p:nvSpPr>
        <p:spPr>
          <a:xfrm>
            <a:off x="9660917" y="3647980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9: 8 (4,4)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DE95C429-E8E6-47A9-A7C2-614744EAC91C}"/>
              </a:ext>
            </a:extLst>
          </p:cNvPr>
          <p:cNvSpPr txBox="1"/>
          <p:nvPr/>
        </p:nvSpPr>
        <p:spPr>
          <a:xfrm>
            <a:off x="9651391" y="395212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10: 12 (8,4)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A47CBF5A-2DBA-4499-AB5A-D961BFDB146F}"/>
              </a:ext>
            </a:extLst>
          </p:cNvPr>
          <p:cNvSpPr txBox="1"/>
          <p:nvPr/>
        </p:nvSpPr>
        <p:spPr>
          <a:xfrm>
            <a:off x="9651391" y="425543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11: 10 (6,4)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E569E0D2-0698-4C37-A813-84A069E89C35}"/>
              </a:ext>
            </a:extLst>
          </p:cNvPr>
          <p:cNvSpPr txBox="1"/>
          <p:nvPr/>
        </p:nvSpPr>
        <p:spPr>
          <a:xfrm>
            <a:off x="9660916" y="457072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12: 10 (6,4)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5B78A3DC-880B-4EC1-883C-9AC827C3F80B}"/>
              </a:ext>
            </a:extLst>
          </p:cNvPr>
          <p:cNvSpPr txBox="1"/>
          <p:nvPr/>
        </p:nvSpPr>
        <p:spPr>
          <a:xfrm>
            <a:off x="9654956" y="4896370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13: 12 (8,4)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6FB20D5-9B20-45B8-B8D4-4F2F585CC730}"/>
              </a:ext>
            </a:extLst>
          </p:cNvPr>
          <p:cNvSpPr txBox="1"/>
          <p:nvPr/>
        </p:nvSpPr>
        <p:spPr>
          <a:xfrm>
            <a:off x="9660915" y="5225705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14: 8 (4,4)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1484C68-FCD7-46BD-A73E-8C31A8071E0A}"/>
              </a:ext>
            </a:extLst>
          </p:cNvPr>
          <p:cNvSpPr txBox="1"/>
          <p:nvPr/>
        </p:nvSpPr>
        <p:spPr>
          <a:xfrm>
            <a:off x="9660915" y="5542132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15: 12 (6,6)</a:t>
            </a:r>
          </a:p>
        </p:txBody>
      </p: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453E7328-CB92-4354-9DD0-3F40DA076B3E}"/>
              </a:ext>
            </a:extLst>
          </p:cNvPr>
          <p:cNvCxnSpPr/>
          <p:nvPr/>
        </p:nvCxnSpPr>
        <p:spPr>
          <a:xfrm>
            <a:off x="5578844" y="0"/>
            <a:ext cx="0" cy="662328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095184" y="6484270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A1AA2B36-1DE4-4216-824F-914EC2C52C3C}"/>
              </a:ext>
            </a:extLst>
          </p:cNvPr>
          <p:cNvCxnSpPr>
            <a:cxnSpLocks/>
          </p:cNvCxnSpPr>
          <p:nvPr/>
        </p:nvCxnSpPr>
        <p:spPr>
          <a:xfrm flipH="1">
            <a:off x="9261843" y="3353412"/>
            <a:ext cx="2143433" cy="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A24B27-4BA8-47A6-A15D-19BDA2735792}"/>
              </a:ext>
            </a:extLst>
          </p:cNvPr>
          <p:cNvSpPr txBox="1"/>
          <p:nvPr/>
        </p:nvSpPr>
        <p:spPr>
          <a:xfrm>
            <a:off x="474868" y="3191463"/>
            <a:ext cx="110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Total: 128</a:t>
            </a:r>
          </a:p>
        </p:txBody>
      </p:sp>
    </p:spTree>
    <p:extLst>
      <p:ext uri="{BB962C8B-B14F-4D97-AF65-F5344CB8AC3E}">
        <p14:creationId xmlns:p14="http://schemas.microsoft.com/office/powerpoint/2010/main" val="66110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9087A-C31E-4DEB-A0F1-A730AFF5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178" r="21146" b="9444"/>
          <a:stretch/>
        </p:blipFill>
        <p:spPr>
          <a:xfrm>
            <a:off x="1974850" y="596900"/>
            <a:ext cx="8242300" cy="6166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C83C5-B905-4C13-B9BB-BA2AF74B56BB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8E5F1-7484-4302-80B7-6D0C096CBE11}"/>
              </a:ext>
            </a:extLst>
          </p:cNvPr>
          <p:cNvSpPr/>
          <p:nvPr/>
        </p:nvSpPr>
        <p:spPr>
          <a:xfrm>
            <a:off x="4368800" y="58293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57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1C83C5-B905-4C13-B9BB-BA2AF74B56BB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E967A-DD64-4EF4-960F-0B8F9108B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592" r="21146" b="9630"/>
          <a:stretch/>
        </p:blipFill>
        <p:spPr>
          <a:xfrm>
            <a:off x="2251278" y="463895"/>
            <a:ext cx="7689444" cy="6412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E8E5F1-7484-4302-80B7-6D0C096CBE11}"/>
              </a:ext>
            </a:extLst>
          </p:cNvPr>
          <p:cNvSpPr/>
          <p:nvPr/>
        </p:nvSpPr>
        <p:spPr>
          <a:xfrm>
            <a:off x="4457700" y="54229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9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6F195-49FB-48A9-A5D1-5CD649224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778" r="20833" b="9259"/>
          <a:stretch/>
        </p:blipFill>
        <p:spPr>
          <a:xfrm>
            <a:off x="2413000" y="615043"/>
            <a:ext cx="7366000" cy="6103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49AE38-5A38-4E21-BF76-6212FBEFEA9D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419600" y="590269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54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#3b,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62987"/>
              </p:ext>
            </p:extLst>
          </p:nvPr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555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7658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0668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8193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2002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8278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5695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7511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027292" y="37775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0.445/2</a:t>
              </a:r>
            </a:p>
            <a:p>
              <a:r>
                <a:rPr lang="en-US" sz="1412" b="1" i="1" dirty="0"/>
                <a:t>    = 0.223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0.162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7511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5649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7922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378007" y="388174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354470" y="446183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354469" y="482577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997776" y="468529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389023" y="372942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470782" y="4318529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C7C42-9F8C-462C-ABD8-85D8FE4B7EBA}"/>
              </a:ext>
            </a:extLst>
          </p:cNvPr>
          <p:cNvCxnSpPr>
            <a:cxnSpLocks/>
          </p:cNvCxnSpPr>
          <p:nvPr/>
        </p:nvCxnSpPr>
        <p:spPr>
          <a:xfrm>
            <a:off x="5561794" y="3977820"/>
            <a:ext cx="5463" cy="19593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1E0AB07-CD5E-45C7-89B4-438D393A1B74}"/>
              </a:ext>
            </a:extLst>
          </p:cNvPr>
          <p:cNvCxnSpPr>
            <a:cxnSpLocks/>
          </p:cNvCxnSpPr>
          <p:nvPr/>
        </p:nvCxnSpPr>
        <p:spPr>
          <a:xfrm>
            <a:off x="5096850" y="3808027"/>
            <a:ext cx="0" cy="21386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901CC6-BD9B-4BED-A6AF-A88174B45BE0}"/>
              </a:ext>
            </a:extLst>
          </p:cNvPr>
          <p:cNvSpPr/>
          <p:nvPr/>
        </p:nvSpPr>
        <p:spPr>
          <a:xfrm>
            <a:off x="4926794" y="3606890"/>
            <a:ext cx="959203" cy="24378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2E4F58-E6F7-410C-B367-D07EA100DE10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A68CF9-0B82-4D13-89ED-366307192CBA}"/>
                </a:ext>
              </a:extLst>
            </p:cNvPr>
            <p:cNvSpPr txBox="1"/>
            <p:nvPr/>
          </p:nvSpPr>
          <p:spPr>
            <a:xfrm>
              <a:off x="8774568" y="4421432"/>
              <a:ext cx="112674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0.2273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D5D53BA-1724-423B-86CA-3260BB49E4BF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26A2C32-4508-46C9-9E0B-FF519412FC60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91" name="Diamond 90">
              <a:extLst>
                <a:ext uri="{FF2B5EF4-FFF2-40B4-BE49-F238E27FC236}">
                  <a16:creationId xmlns:a16="http://schemas.microsoft.com/office/drawing/2014/main" id="{B7F413CA-6758-4D48-939B-C818F342E345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068C23F-EAE7-432F-9DF2-A32B112D1978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0.150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87F659D-448E-49CE-9DBA-39EC1EF0ADC1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0.102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0B45099-37C5-45E3-AABA-2A1C5DCD6066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E3137B2F-E61B-4271-9BA4-CCD6CB7DBA25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E5E481E3-EA71-441D-8C04-CDA414547FFC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51AAA4-D4EC-4E4C-B446-C202DE5869A2}"/>
              </a:ext>
            </a:extLst>
          </p:cNvPr>
          <p:cNvSpPr txBox="1"/>
          <p:nvPr/>
        </p:nvSpPr>
        <p:spPr>
          <a:xfrm>
            <a:off x="9291941" y="3351158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AF616D-B69E-48CB-94C6-55ADA8A06A58}"/>
              </a:ext>
            </a:extLst>
          </p:cNvPr>
          <p:cNvCxnSpPr>
            <a:cxnSpLocks/>
          </p:cNvCxnSpPr>
          <p:nvPr/>
        </p:nvCxnSpPr>
        <p:spPr>
          <a:xfrm>
            <a:off x="2373528" y="385394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>
            <a:extLst>
              <a:ext uri="{FF2B5EF4-FFF2-40B4-BE49-F238E27FC236}">
                <a16:creationId xmlns:a16="http://schemas.microsoft.com/office/drawing/2014/main" id="{BBF26EEC-3AD2-4FCC-BC94-F8668237A77D}"/>
              </a:ext>
            </a:extLst>
          </p:cNvPr>
          <p:cNvSpPr/>
          <p:nvPr/>
        </p:nvSpPr>
        <p:spPr>
          <a:xfrm>
            <a:off x="5349203" y="369307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43B5634-3349-41D1-B69E-D30272CD56DD}"/>
              </a:ext>
            </a:extLst>
          </p:cNvPr>
          <p:cNvCxnSpPr>
            <a:cxnSpLocks/>
          </p:cNvCxnSpPr>
          <p:nvPr/>
        </p:nvCxnSpPr>
        <p:spPr>
          <a:xfrm>
            <a:off x="2379869" y="4520155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>
            <a:extLst>
              <a:ext uri="{FF2B5EF4-FFF2-40B4-BE49-F238E27FC236}">
                <a16:creationId xmlns:a16="http://schemas.microsoft.com/office/drawing/2014/main" id="{E57A1322-4120-4DE9-B67A-BE371C14E7C7}"/>
              </a:ext>
            </a:extLst>
          </p:cNvPr>
          <p:cNvSpPr/>
          <p:nvPr/>
        </p:nvSpPr>
        <p:spPr>
          <a:xfrm>
            <a:off x="5398945" y="4336713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745FCC6-31EE-411A-81FD-B172F352F030}"/>
              </a:ext>
            </a:extLst>
          </p:cNvPr>
          <p:cNvCxnSpPr>
            <a:cxnSpLocks/>
          </p:cNvCxnSpPr>
          <p:nvPr/>
        </p:nvCxnSpPr>
        <p:spPr>
          <a:xfrm>
            <a:off x="2399691" y="4954234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>
            <a:extLst>
              <a:ext uri="{FF2B5EF4-FFF2-40B4-BE49-F238E27FC236}">
                <a16:creationId xmlns:a16="http://schemas.microsoft.com/office/drawing/2014/main" id="{095183C5-2954-49F0-9704-BD5215ADF190}"/>
              </a:ext>
            </a:extLst>
          </p:cNvPr>
          <p:cNvSpPr/>
          <p:nvPr/>
        </p:nvSpPr>
        <p:spPr>
          <a:xfrm>
            <a:off x="5412062" y="478779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3495167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394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05B3-DB37-42A3-8572-A84DC3C5D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7256"/>
            <a:ext cx="9144000" cy="2387600"/>
          </a:xfrm>
        </p:spPr>
        <p:txBody>
          <a:bodyPr/>
          <a:lstStyle/>
          <a:p>
            <a:r>
              <a:rPr lang="en-US" dirty="0"/>
              <a:t>Summary of Results</a:t>
            </a:r>
            <a:br>
              <a:rPr lang="en-US" dirty="0"/>
            </a:br>
            <a:r>
              <a:rPr lang="en-US" sz="4000" dirty="0"/>
              <a:t>Across Four Sets of Trials: #1 - #3b</a:t>
            </a:r>
            <a:endParaRPr lang="en-US" sz="4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F7D33-5BC3-46A6-B1F7-1D87D4056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170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Sets of Trials for Each Pattern: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#1 (highly-agglutinated): 	6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#2 (intermediate): 		10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#3a (granular, v1): 		3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#3b (granular, v2): 		3 Trials</a:t>
            </a:r>
          </a:p>
        </p:txBody>
      </p:sp>
    </p:spTree>
    <p:extLst>
      <p:ext uri="{BB962C8B-B14F-4D97-AF65-F5344CB8AC3E}">
        <p14:creationId xmlns:p14="http://schemas.microsoft.com/office/powerpoint/2010/main" val="2116408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601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#1, Rich-Club-Like;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940166"/>
              </p:ext>
            </p:extLst>
          </p:nvPr>
        </p:nvGraphicFramePr>
        <p:xfrm>
          <a:off x="2031998" y="973666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0. 2326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CB479D-4349-4C77-BD6F-CBB49B135D05}"/>
              </a:ext>
            </a:extLst>
          </p:cNvPr>
          <p:cNvSpPr/>
          <p:nvPr/>
        </p:nvSpPr>
        <p:spPr>
          <a:xfrm>
            <a:off x="1899313" y="2347416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4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591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#2, Intermediate; 2022-04-04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9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8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-1.0434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3327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BA05D1-40B2-4855-8BC0-AFE29E0CA213}"/>
              </a:ext>
            </a:extLst>
          </p:cNvPr>
          <p:cNvSpPr/>
          <p:nvPr/>
        </p:nvSpPr>
        <p:spPr>
          <a:xfrm>
            <a:off x="1869743" y="2060812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87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E73F49-E58E-4EC7-8E1D-E9C030663044}"/>
              </a:ext>
            </a:extLst>
          </p:cNvPr>
          <p:cNvSpPr/>
          <p:nvPr/>
        </p:nvSpPr>
        <p:spPr>
          <a:xfrm>
            <a:off x="1899313" y="2060813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0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908395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460038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6DF35-CED3-4BE6-978F-F22977713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5" t="46536" r="37097" b="28774"/>
          <a:stretch/>
        </p:blipFill>
        <p:spPr>
          <a:xfrm>
            <a:off x="6172028" y="1095373"/>
            <a:ext cx="6042928" cy="53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7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#3b,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83FF88-0474-48EC-AA3A-7ED97F50020D}"/>
              </a:ext>
            </a:extLst>
          </p:cNvPr>
          <p:cNvSpPr/>
          <p:nvPr/>
        </p:nvSpPr>
        <p:spPr>
          <a:xfrm>
            <a:off x="1899313" y="1323833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1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687534" y="447934"/>
            <a:ext cx="681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Summary of Lowest-Divergence Results: Patterns #1 - #3b; 2022-04-14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70006"/>
              </p:ext>
            </p:extLst>
          </p:nvPr>
        </p:nvGraphicFramePr>
        <p:xfrm>
          <a:off x="2031999" y="1454312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-0.9124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0.2441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0.0605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06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9338" y="259495"/>
            <a:ext cx="2793323" cy="420845"/>
          </a:xfrm>
          <a:prstGeom prst="rect">
            <a:avLst/>
          </a:prstGeom>
          <a:noFill/>
        </p:spPr>
        <p:txBody>
          <a:bodyPr wrap="none" lIns="80610" tIns="40303" rIns="80610" bIns="40303" rtlCol="0">
            <a:spAutoFit/>
          </a:bodyPr>
          <a:lstStyle/>
          <a:p>
            <a:pPr algn="ctr"/>
            <a:r>
              <a:rPr lang="en-US" sz="2206" b="1" dirty="0"/>
              <a:t>Code Documentation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5927" y="933363"/>
            <a:ext cx="7900146" cy="3993041"/>
          </a:xfrm>
          <a:prstGeom prst="rect">
            <a:avLst/>
          </a:prstGeom>
          <a:noFill/>
        </p:spPr>
        <p:txBody>
          <a:bodyPr wrap="square" lIns="80610" tIns="40303" rIns="80610" bIns="40303" rtlCol="0">
            <a:spAutoFit/>
          </a:bodyPr>
          <a:lstStyle/>
          <a:p>
            <a:r>
              <a:rPr lang="en-US" sz="1588" b="1" dirty="0"/>
              <a:t>GitHub Private Repository: 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 </a:t>
            </a:r>
            <a:r>
              <a:rPr lang="en-US" sz="1588" dirty="0">
                <a:hlinkClick r:id="rId2"/>
              </a:rPr>
              <a:t>https://github.com/ajmaren/2-D-CVM-w-Var-Bayes</a:t>
            </a:r>
            <a:r>
              <a:rPr lang="en-US" sz="1588" dirty="0"/>
              <a:t> </a:t>
            </a:r>
          </a:p>
          <a:p>
            <a:endParaRPr lang="en-US" sz="1588" b="1" u="sng" dirty="0"/>
          </a:p>
          <a:p>
            <a:r>
              <a:rPr lang="en-US" sz="1588" b="1" dirty="0"/>
              <a:t>Code: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-apple-system"/>
              </a:rPr>
              <a:t>2D-CVM-def-pttrns_anlytc-FE-vary-e1-v1pt5_2021-04-08.py</a:t>
            </a:r>
          </a:p>
          <a:p>
            <a:endParaRPr lang="en-US" sz="1588" dirty="0"/>
          </a:p>
          <a:p>
            <a:r>
              <a:rPr lang="en-US" sz="1588" b="1" dirty="0"/>
              <a:t>Functionality: 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 This code still has the old “random pattern” capabilities in it, but is used for defined pattern experiments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All four patterns used in the experimental trials here are encoded directly into the program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The program must be run separately for each trial, with a range of </a:t>
            </a:r>
            <a:r>
              <a:rPr lang="en-US" sz="1588" i="1" dirty="0"/>
              <a:t>h-values</a:t>
            </a:r>
            <a:r>
              <a:rPr lang="en-US" sz="1588" dirty="0"/>
              <a:t> that can be specified in __main__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</p:txBody>
      </p:sp>
    </p:spTree>
    <p:extLst>
      <p:ext uri="{BB962C8B-B14F-4D97-AF65-F5344CB8AC3E}">
        <p14:creationId xmlns:p14="http://schemas.microsoft.com/office/powerpoint/2010/main" val="45388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7F1BE-9526-4EC8-A0E8-D67F1AE1F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69" t="56000" r="18885" b="12821"/>
          <a:stretch/>
        </p:blipFill>
        <p:spPr>
          <a:xfrm>
            <a:off x="260436" y="687151"/>
            <a:ext cx="10895243" cy="54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6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0" y="3587002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39966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264457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845380" y="4258988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915720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</p:spTree>
    <p:extLst>
      <p:ext uri="{BB962C8B-B14F-4D97-AF65-F5344CB8AC3E}">
        <p14:creationId xmlns:p14="http://schemas.microsoft.com/office/powerpoint/2010/main" val="80097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964828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556498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260663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816910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112745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408580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704416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296086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591922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000251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2887757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183592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479428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775263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071098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662769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254439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366933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035675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3923180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627345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106522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4810686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402357" y="1171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4810685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219015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3923180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627344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739838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556497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260662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668991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402356" y="5438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112745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704416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964828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2887757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591922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1852333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479428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775263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331510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627345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254439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668992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402357" y="1781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550275" y="2085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816910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408580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556498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260663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000251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296086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479428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775263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035675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331510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627345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366933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254439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4958604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219016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514851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106522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4810686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668992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402357" y="2390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550275" y="2695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816910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4958603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366933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662768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775262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479427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2887756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591921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296085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816909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112744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550274" y="5743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112745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704416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408580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296086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591922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479428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775263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366933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662769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254439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4958604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550275" y="1476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816910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4958603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071097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479427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591921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000250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704415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408580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112744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254438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550274" y="5133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4810686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219016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035675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331510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444004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1852333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148169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556498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260663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668992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402356" y="4829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106522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366933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662768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591921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296085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704415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408580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816909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550274" y="4524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514850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331509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739838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148168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556497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668991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964827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402356" y="4219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106521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112745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260663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000251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2887757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148169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444004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183592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071098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331510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3923180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627345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366933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662769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254439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4958604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219016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106522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4810686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668992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402357" y="3000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550275" y="3305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662768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591921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000250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816909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550274" y="3914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4810686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035675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739839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556498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260663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668992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964828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402356" y="3609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260662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1852333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000250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964828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816909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964827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514851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106522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4810686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366933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4958604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071098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1852333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1852333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296085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704415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148168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444003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000250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219016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071098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662769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514851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071097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4958603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4810685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964828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112745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964828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816910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254438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4958603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254440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106521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254438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514851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366933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662768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514850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3923180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627345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775262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331509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4958604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408580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77322" y="5743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77322" y="5438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77322" y="5133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77322" y="4829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77322" y="4524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77322" y="4219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77321" y="3914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77321" y="3609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77321" y="3305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77321" y="3000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77321" y="2695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77321" y="2390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77321" y="2085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77321" y="1781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77321" y="1476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77321" y="1171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362" y="5619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183591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183591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739839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035674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2901203" y="5133975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219015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704416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739839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514851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260663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556498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408580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148169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739839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035675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183592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296086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000251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739839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591922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2887757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183592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556498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704416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775263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366933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408580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148169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219016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514851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106522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704415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112744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668992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112744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408580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636105" y="528875"/>
            <a:ext cx="3551935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#3: High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852333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148169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444004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3923180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1852333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739839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035675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296086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591922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479428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1852333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444004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331510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627345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3923180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296085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2887756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183591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479427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775262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071097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444003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035674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627344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3923180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2887756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183591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479427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775262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071097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148169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444004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331510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000251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2887757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183592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444004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3923180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071098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662769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219016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B5F93D1D-8EBE-4C35-8B44-8225C6FCE3F2}"/>
              </a:ext>
            </a:extLst>
          </p:cNvPr>
          <p:cNvSpPr txBox="1"/>
          <p:nvPr/>
        </p:nvSpPr>
        <p:spPr>
          <a:xfrm>
            <a:off x="8157247" y="12800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C0A0697B-C83B-4BDA-B192-F6F4E1A8E638}"/>
              </a:ext>
            </a:extLst>
          </p:cNvPr>
          <p:cNvSpPr/>
          <p:nvPr/>
        </p:nvSpPr>
        <p:spPr>
          <a:xfrm>
            <a:off x="77321" y="6134613"/>
            <a:ext cx="6018679" cy="121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C7F1C-4709-4640-9DF4-1AA381B07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89" t="61528" r="23685" b="15707"/>
          <a:stretch/>
        </p:blipFill>
        <p:spPr>
          <a:xfrm>
            <a:off x="5900835" y="1037930"/>
            <a:ext cx="6317083" cy="5047628"/>
          </a:xfrm>
          <a:prstGeom prst="rect">
            <a:avLst/>
          </a:prstGeom>
        </p:spPr>
      </p:pic>
      <p:sp>
        <p:nvSpPr>
          <p:cNvPr id="404" name="TextBox 403">
            <a:extLst>
              <a:ext uri="{FF2B5EF4-FFF2-40B4-BE49-F238E27FC236}">
                <a16:creationId xmlns:a16="http://schemas.microsoft.com/office/drawing/2014/main" id="{B7B379C8-C63B-4998-8E4D-5603B882C062}"/>
              </a:ext>
            </a:extLst>
          </p:cNvPr>
          <p:cNvSpPr txBox="1"/>
          <p:nvPr/>
        </p:nvSpPr>
        <p:spPr>
          <a:xfrm>
            <a:off x="4148024" y="111239"/>
            <a:ext cx="406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NOTE: Originally had this noted as </a:t>
            </a:r>
            <a:r>
              <a:rPr lang="en-US" b="1" i="1" dirty="0"/>
              <a:t>V (a)</a:t>
            </a:r>
            <a:r>
              <a:rPr lang="en-US" b="1" dirty="0"/>
              <a:t>. </a:t>
            </a:r>
          </a:p>
          <a:p>
            <a:pPr algn="ctr"/>
            <a:r>
              <a:rPr lang="en-US" i="1" dirty="0"/>
              <a:t>Corrected 2022/03/14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8FFECE9-5D2E-47DF-A4DF-F3CDC0EA4F24}"/>
              </a:ext>
            </a:extLst>
          </p:cNvPr>
          <p:cNvSpPr txBox="1"/>
          <p:nvPr/>
        </p:nvSpPr>
        <p:spPr>
          <a:xfrm>
            <a:off x="1260661" y="6219201"/>
            <a:ext cx="1005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NOTE: Correcting first node (0,0) position: Changed from black to white, to meet computer code (see RHS) version w/ verified x=0.5.     </a:t>
            </a:r>
            <a:r>
              <a:rPr lang="en-US" i="1" dirty="0"/>
              <a:t>Corrected 2022/03/14</a:t>
            </a:r>
          </a:p>
        </p:txBody>
      </p:sp>
    </p:spTree>
    <p:extLst>
      <p:ext uri="{BB962C8B-B14F-4D97-AF65-F5344CB8AC3E}">
        <p14:creationId xmlns:p14="http://schemas.microsoft.com/office/powerpoint/2010/main" val="382612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24536</TotalTime>
  <Words>3086</Words>
  <Application>Microsoft Office PowerPoint</Application>
  <PresentationFormat>Widescreen</PresentationFormat>
  <Paragraphs>1060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Cambria Math</vt:lpstr>
      <vt:lpstr>Office Theme</vt:lpstr>
      <vt:lpstr>Natural Topographies:  Data Formulations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Results Across Four Sets of Trials: #1 - #3b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 Topographies</dc:title>
  <dc:creator>Alianna Maren</dc:creator>
  <cp:lastModifiedBy>Alianna Maren</cp:lastModifiedBy>
  <cp:revision>7</cp:revision>
  <dcterms:created xsi:type="dcterms:W3CDTF">2022-03-14T07:48:08Z</dcterms:created>
  <dcterms:modified xsi:type="dcterms:W3CDTF">2022-08-17T15:49:16Z</dcterms:modified>
</cp:coreProperties>
</file>